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10287000" cx="18288000"/>
  <p:notesSz cx="6858000" cy="9144000"/>
  <p:embeddedFontLs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2" roundtripDataSignature="AMtx7mjl/IoDwgVsbqQBa69FzlGngvxk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1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1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1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3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21.png"/><Relationship Id="rId5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.jpg"/><Relationship Id="rId5" Type="http://schemas.openxmlformats.org/officeDocument/2006/relationships/image" Target="../media/image3.jpg"/><Relationship Id="rId6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Relationship Id="rId5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4192111" y="5038839"/>
            <a:ext cx="1290625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99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Avaliação de um jogo digital para a telerreabilitação de pacientes</a:t>
            </a:r>
            <a:endParaRPr/>
          </a:p>
        </p:txBody>
      </p:sp>
      <p:sp>
        <p:nvSpPr>
          <p:cNvPr id="86" name="Google Shape;86;p1"/>
          <p:cNvSpPr txBox="1"/>
          <p:nvPr/>
        </p:nvSpPr>
        <p:spPr>
          <a:xfrm>
            <a:off x="4394933" y="7222542"/>
            <a:ext cx="12641050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Daniela Fernandes do Nascimento, Carlos Henrique Rorato Souza, </a:t>
            </a:r>
            <a:endParaRPr/>
          </a:p>
          <a:p>
            <a:pPr indent="0" lvl="0" marL="0" marR="0" rtl="0" algn="l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Luciana de Oliveira Berretta, Sergio T. Carvalho.</a:t>
            </a:r>
            <a:endParaRPr/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4">
            <a:alphaModFix/>
          </a:blip>
          <a:srcRect b="285" l="0" r="601" t="0"/>
          <a:stretch/>
        </p:blipFill>
        <p:spPr>
          <a:xfrm>
            <a:off x="815196" y="5022676"/>
            <a:ext cx="2035834" cy="29158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0"/>
          <p:cNvSpPr txBox="1"/>
          <p:nvPr/>
        </p:nvSpPr>
        <p:spPr>
          <a:xfrm>
            <a:off x="826461" y="787787"/>
            <a:ext cx="7783776" cy="819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AVALIÇÕES E TESTE</a:t>
            </a:r>
            <a:endParaRPr/>
          </a:p>
        </p:txBody>
      </p:sp>
      <p:sp>
        <p:nvSpPr>
          <p:cNvPr id="154" name="Google Shape;154;p10"/>
          <p:cNvSpPr txBox="1"/>
          <p:nvPr/>
        </p:nvSpPr>
        <p:spPr>
          <a:xfrm>
            <a:off x="826461" y="2881361"/>
            <a:ext cx="12455700" cy="3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Com </a:t>
            </a:r>
            <a:r>
              <a:rPr lang="en-US" sz="3600">
                <a:latin typeface="Rockwell"/>
                <a:ea typeface="Rockwell"/>
                <a:cs typeface="Rockwell"/>
                <a:sym typeface="Rockwell"/>
              </a:rPr>
              <a:t>especialistas: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388620" lvl="1" marL="77724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Método Delphi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55" name="Google Shape;155;p10"/>
          <p:cNvPicPr preferRelativeResize="0"/>
          <p:nvPr/>
        </p:nvPicPr>
        <p:blipFill rotWithShape="1">
          <a:blip r:embed="rId4">
            <a:alphaModFix/>
          </a:blip>
          <a:srcRect b="0" l="610" r="11172" t="0"/>
          <a:stretch/>
        </p:blipFill>
        <p:spPr>
          <a:xfrm>
            <a:off x="8967450" y="2239760"/>
            <a:ext cx="6072115" cy="7640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1"/>
          <p:cNvSpPr txBox="1"/>
          <p:nvPr/>
        </p:nvSpPr>
        <p:spPr>
          <a:xfrm>
            <a:off x="216861" y="787787"/>
            <a:ext cx="77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AVALIAÇÕES E TESTE</a:t>
            </a:r>
            <a:endParaRPr/>
          </a:p>
        </p:txBody>
      </p:sp>
      <p:sp>
        <p:nvSpPr>
          <p:cNvPr id="162" name="Google Shape;162;p11"/>
          <p:cNvSpPr txBox="1"/>
          <p:nvPr/>
        </p:nvSpPr>
        <p:spPr>
          <a:xfrm>
            <a:off x="826461" y="2881361"/>
            <a:ext cx="12455700" cy="3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Com voluntários: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388620" lvl="1" marL="77724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Experiência de Jogador</a:t>
            </a:r>
            <a:endParaRPr/>
          </a:p>
          <a:p>
            <a:pPr indent="0" lvl="0" marL="0" marR="0" rtl="0" algn="just">
              <a:lnSpc>
                <a:spcPct val="142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63" name="Google Shape;163;p11"/>
          <p:cNvPicPr preferRelativeResize="0"/>
          <p:nvPr/>
        </p:nvPicPr>
        <p:blipFill rotWithShape="1">
          <a:blip r:embed="rId4">
            <a:alphaModFix/>
          </a:blip>
          <a:srcRect b="126" l="0" r="126" t="0"/>
          <a:stretch/>
        </p:blipFill>
        <p:spPr>
          <a:xfrm>
            <a:off x="8839200" y="2183216"/>
            <a:ext cx="7011296" cy="4201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1"/>
          <p:cNvPicPr preferRelativeResize="0"/>
          <p:nvPr/>
        </p:nvPicPr>
        <p:blipFill rotWithShape="1">
          <a:blip r:embed="rId5">
            <a:alphaModFix/>
          </a:blip>
          <a:srcRect b="173" l="0" r="175" t="0"/>
          <a:stretch/>
        </p:blipFill>
        <p:spPr>
          <a:xfrm>
            <a:off x="7591450" y="6965681"/>
            <a:ext cx="9667850" cy="2766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2"/>
          <p:cNvSpPr txBox="1"/>
          <p:nvPr/>
        </p:nvSpPr>
        <p:spPr>
          <a:xfrm>
            <a:off x="826461" y="787787"/>
            <a:ext cx="7783776" cy="819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CONCLUSÃO</a:t>
            </a:r>
            <a:endParaRPr/>
          </a:p>
        </p:txBody>
      </p:sp>
      <p:sp>
        <p:nvSpPr>
          <p:cNvPr id="171" name="Google Shape;171;p12"/>
          <p:cNvSpPr txBox="1"/>
          <p:nvPr/>
        </p:nvSpPr>
        <p:spPr>
          <a:xfrm>
            <a:off x="1028700" y="3984625"/>
            <a:ext cx="10198100" cy="2724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Com base no processo de avaliação e testes expostos neste artigo, é possível estabelecer conclusões positivas acerca da validade do protótipo e das funcionalidades de comunicação incorporadas.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3"/>
          <p:cNvSpPr txBox="1"/>
          <p:nvPr/>
        </p:nvSpPr>
        <p:spPr>
          <a:xfrm>
            <a:off x="826461" y="778262"/>
            <a:ext cx="6381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REFERÊNCIAS</a:t>
            </a:r>
            <a:endParaRPr b="1"/>
          </a:p>
        </p:txBody>
      </p:sp>
      <p:sp>
        <p:nvSpPr>
          <p:cNvPr id="178" name="Google Shape;178;p13"/>
          <p:cNvSpPr txBox="1"/>
          <p:nvPr/>
        </p:nvSpPr>
        <p:spPr>
          <a:xfrm>
            <a:off x="1028700" y="2362200"/>
            <a:ext cx="15677700" cy="8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[1] Souza, C. H. R., Battisti, D., Berretta, L., Carvalho, S. T. Exergame com cicloergômetro para a reabilitação de pacientes em tempos de covid-19. In: XXSimpósio Brasileiro de Computação Aplicada à Saúde, 2020, p. 308-319.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[2] Battisti, D., Vieira, M., Carvalho, S. (2019). A Communication Middleware for Developing Serious Games that use Personal Health Devices. SBGames, pp.563-566.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[3] Battisti, D. (2020). Exergame com Cicloergômetro para a Reabilitação de Pacientes. Dissertação de Mestrado, Instituto de Informática (INF), UFG.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[4] Silva, R. L., Bulla, G., da Silva, L., Lucena, J. (2018). Serious games and sensibility regimes: Paradoxes in using games for human formation. educationpolicy analysis archives, 26(117).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[5] Kirner, C. (2011). Prototipagem rápida de aplicações interativas de realidade aumentada. In: Tendências e Téc em RVA, v. 2, n. 1, pages 29–54. SBC.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[6] Burtin, C., Clerckx, B., Robbeets, C., Ferdinande, P., Langer, D., Troosters, T., Hermans, G., Decramer, M., Gosselink, R. (2009). Early exercise in critically illpatients enhances short-term functional recovery. Critical Care Medicine, 37:2499–2505.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[7] Rocha, A. M., Martinez, B., Da Silva, V. M., Junior, L. F. (2017). Early mobilization: Why, what for and how? Medicina Intensiva, 41:429–436.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[8] Denehy, L., Lanphere, J., Needham, D. M. (2016). Ten reasons why icu patients should be mobilized early. Intensive Care Medicine, 43:86–90.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[9] Ribeiro, H., Germano, E., Carvalho, S., Albuquerque, E. (2017). Integrating social networks and remote patient monitoring systems to disseminatenotifications, 16th World Congress on Medical and Health Informatics, vol. 245, pp. 198 – 201.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[10] Santos, D., Pinheiro, I. (2016). Telereabilitação no tratamento de disfunções neurológicas: Revisão narrativa. Revista Scientia, 1:96–106.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[11] Ferguson, N. M., Laydon, D., Nedjati-Gilani, G., Imai, N., Ainslie, K., Baguelin, M., Bhatia, S., Boonyasiri, A., Cucunuba ́, Z., Cuomo-Dannenburg, G.,Dighe, A., Dorigatti, I., Fu, H., Gaythorpe, K., Green, W., Hamlet, A., Hinsley, W., Okell, L. C., van Elsland, S., Thomp- son, H., Verity, R., Volz, E., Wang, H.,Wang, Y., Walker, P. G., Walters, C., Winskill, P., Whittaker, C., Donnelly, C. A., Riley, S., and Ghani, A. C. (2020). Report 9: Impact of non-pharmaceuticalinterventions (npis) to reduce covid-19 mortality and healthcare demand. Imperial College COVID-19 Response Team, page 1–20.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[12] Sredojev, B., Samardzija, D., Posarac, D. (2015). WebRTC technology overview and signaling solution design and implementation. MIPRO, pp. 1006-1009.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[13] Bloor, M., Sampson, H., Baker, S., Dahlgren, K. Useful but no oracle: reflections on the use of a delphi group in a multi-methods policy research study.Qualitative Research, 15(1):57–70, 2015.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60636"/>
                </a:solidFill>
                <a:latin typeface="Oswald"/>
                <a:ea typeface="Oswald"/>
                <a:cs typeface="Oswald"/>
                <a:sym typeface="Oswald"/>
              </a:rPr>
              <a:t>[14] Souza, C. (2022), Exergame Distribuído com Cicloergômetro para a Reabilitação de Pacientes e Geração de Engajamento em Contextos de Telerreabilitação. Dissertação de Mestrado, Instituto de Informática (INF), UFG.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6063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4"/>
          <p:cNvSpPr txBox="1"/>
          <p:nvPr/>
        </p:nvSpPr>
        <p:spPr>
          <a:xfrm>
            <a:off x="3118523" y="3666132"/>
            <a:ext cx="11934600" cy="23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394" u="none" cap="none" strike="noStrike">
                <a:solidFill>
                  <a:srgbClr val="D71E45"/>
                </a:solidFill>
                <a:latin typeface="Rockwell"/>
                <a:ea typeface="Rockwell"/>
                <a:cs typeface="Rockwell"/>
                <a:sym typeface="Rockwell"/>
              </a:rPr>
              <a:t>OBRIGADA!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"/>
          <p:cNvSpPr txBox="1"/>
          <p:nvPr/>
        </p:nvSpPr>
        <p:spPr>
          <a:xfrm>
            <a:off x="826461" y="787787"/>
            <a:ext cx="6381984" cy="819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INTRODUÇÃO</a:t>
            </a:r>
            <a:endParaRPr/>
          </a:p>
        </p:txBody>
      </p:sp>
      <p:sp>
        <p:nvSpPr>
          <p:cNvPr id="94" name="Google Shape;94;p2"/>
          <p:cNvSpPr txBox="1"/>
          <p:nvPr/>
        </p:nvSpPr>
        <p:spPr>
          <a:xfrm>
            <a:off x="1412259" y="3198815"/>
            <a:ext cx="9033000" cy="59321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10210" lvl="1" marL="820420" marR="0" rtl="0" algn="just">
              <a:lnSpc>
                <a:spcPct val="119970"/>
              </a:lnSpc>
              <a:spcBef>
                <a:spcPts val="0"/>
              </a:spcBef>
              <a:spcAft>
                <a:spcPts val="0"/>
              </a:spcAft>
              <a:buClr>
                <a:srgbClr val="160636"/>
              </a:buClr>
              <a:buSzPts val="3400"/>
              <a:buFont typeface="Arial"/>
              <a:buChar char="•"/>
            </a:pPr>
            <a:r>
              <a:rPr b="0" i="0" lang="en-US" sz="34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Processo de reabilitação</a:t>
            </a:r>
            <a:endParaRPr/>
          </a:p>
          <a:p>
            <a:pPr indent="-410210" lvl="1" marL="820419" marR="0" rtl="0" algn="just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Clr>
                <a:srgbClr val="160636"/>
              </a:buClr>
              <a:buSzPts val="3399"/>
              <a:buFont typeface="Arial"/>
              <a:buChar char="•"/>
            </a:pPr>
            <a:r>
              <a:rPr b="0" i="0" lang="en-US" sz="3399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Integração com jogos sérios</a:t>
            </a:r>
            <a:endParaRPr/>
          </a:p>
          <a:p>
            <a:pPr indent="0" lvl="0" marL="0" marR="0" rtl="0" algn="just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399" u="none" cap="none" strike="noStrike">
              <a:solidFill>
                <a:srgbClr val="160636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Este artigo apresenta um estudo do CicloExergame, um jogo digital sério adaptado com um cicloergômetro para a captura de dados fisiológicos, e com um sistema de comunicação por áudio e vídeo em tempo real, para a realização de sessões de reabilitação remota (telerreabilitação), via internet.</a:t>
            </a:r>
            <a:endParaRPr/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4">
            <a:alphaModFix/>
          </a:blip>
          <a:srcRect b="99" l="0" r="99" t="0"/>
          <a:stretch/>
        </p:blipFill>
        <p:spPr>
          <a:xfrm>
            <a:off x="11117660" y="2696502"/>
            <a:ext cx="6032834" cy="6032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3"/>
          <p:cNvPicPr preferRelativeResize="0"/>
          <p:nvPr/>
        </p:nvPicPr>
        <p:blipFill rotWithShape="1">
          <a:blip r:embed="rId4">
            <a:alphaModFix/>
          </a:blip>
          <a:srcRect b="278" l="0" r="1216" t="0"/>
          <a:stretch/>
        </p:blipFill>
        <p:spPr>
          <a:xfrm>
            <a:off x="7884694" y="573646"/>
            <a:ext cx="8895346" cy="3865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3"/>
          <p:cNvPicPr preferRelativeResize="0"/>
          <p:nvPr/>
        </p:nvPicPr>
        <p:blipFill rotWithShape="1">
          <a:blip r:embed="rId5">
            <a:alphaModFix/>
          </a:blip>
          <a:srcRect b="355" l="0" r="90" t="0"/>
          <a:stretch/>
        </p:blipFill>
        <p:spPr>
          <a:xfrm>
            <a:off x="1937388" y="5135818"/>
            <a:ext cx="9316452" cy="376521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3"/>
          <p:cNvSpPr txBox="1"/>
          <p:nvPr/>
        </p:nvSpPr>
        <p:spPr>
          <a:xfrm>
            <a:off x="826461" y="787787"/>
            <a:ext cx="6381984" cy="819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PROTÓTIPO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"/>
          <p:cNvSpPr txBox="1"/>
          <p:nvPr/>
        </p:nvSpPr>
        <p:spPr>
          <a:xfrm>
            <a:off x="826461" y="787787"/>
            <a:ext cx="6381984" cy="819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OBJETIVO</a:t>
            </a:r>
            <a:endParaRPr/>
          </a:p>
        </p:txBody>
      </p:sp>
      <p:sp>
        <p:nvSpPr>
          <p:cNvPr id="110" name="Google Shape;110;p4"/>
          <p:cNvSpPr txBox="1"/>
          <p:nvPr/>
        </p:nvSpPr>
        <p:spPr>
          <a:xfrm>
            <a:off x="980623" y="3138539"/>
            <a:ext cx="12455644" cy="33356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O objetivo é a testagem e a avaliação, realizadas em três vertentes: 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434340" lvl="1" marL="86868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Testagem da aplicação de comunicação em tempo real;</a:t>
            </a:r>
            <a:endParaRPr/>
          </a:p>
          <a:p>
            <a:pPr indent="-434340" lvl="1" marL="86868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Avaliação junto a especialista;</a:t>
            </a:r>
            <a:endParaRPr/>
          </a:p>
          <a:p>
            <a:pPr indent="-434340" lvl="1" marL="86868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Avaliação junto a voluntários.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5"/>
          <p:cNvSpPr txBox="1"/>
          <p:nvPr/>
        </p:nvSpPr>
        <p:spPr>
          <a:xfrm>
            <a:off x="826461" y="787787"/>
            <a:ext cx="7783776" cy="819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CICLOEXERGAME</a:t>
            </a:r>
            <a:endParaRPr/>
          </a:p>
        </p:txBody>
      </p:sp>
      <p:pic>
        <p:nvPicPr>
          <p:cNvPr id="117" name="Google Shape;117;p5"/>
          <p:cNvPicPr preferRelativeResize="0"/>
          <p:nvPr/>
        </p:nvPicPr>
        <p:blipFill rotWithShape="1">
          <a:blip r:embed="rId4">
            <a:alphaModFix/>
          </a:blip>
          <a:srcRect b="345" l="0" r="1698" t="0"/>
          <a:stretch/>
        </p:blipFill>
        <p:spPr>
          <a:xfrm>
            <a:off x="750500" y="3825544"/>
            <a:ext cx="15751834" cy="4404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6"/>
          <p:cNvPicPr preferRelativeResize="0"/>
          <p:nvPr/>
        </p:nvPicPr>
        <p:blipFill rotWithShape="1">
          <a:blip r:embed="rId4">
            <a:alphaModFix/>
          </a:blip>
          <a:srcRect b="163" l="0" r="432" t="0"/>
          <a:stretch/>
        </p:blipFill>
        <p:spPr>
          <a:xfrm>
            <a:off x="9809726" y="2095859"/>
            <a:ext cx="8124408" cy="4404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6"/>
          <p:cNvPicPr preferRelativeResize="0"/>
          <p:nvPr/>
        </p:nvPicPr>
        <p:blipFill rotWithShape="1">
          <a:blip r:embed="rId5">
            <a:alphaModFix/>
          </a:blip>
          <a:srcRect b="5881" l="0" r="128" t="0"/>
          <a:stretch/>
        </p:blipFill>
        <p:spPr>
          <a:xfrm>
            <a:off x="577067" y="5660669"/>
            <a:ext cx="8059903" cy="40985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6"/>
          <p:cNvPicPr preferRelativeResize="0"/>
          <p:nvPr/>
        </p:nvPicPr>
        <p:blipFill rotWithShape="1">
          <a:blip r:embed="rId6">
            <a:alphaModFix/>
          </a:blip>
          <a:srcRect b="185" l="0" r="4649" t="0"/>
          <a:stretch/>
        </p:blipFill>
        <p:spPr>
          <a:xfrm>
            <a:off x="1028700" y="220930"/>
            <a:ext cx="8088735" cy="4568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7"/>
          <p:cNvPicPr preferRelativeResize="0"/>
          <p:nvPr/>
        </p:nvPicPr>
        <p:blipFill rotWithShape="1">
          <a:blip r:embed="rId4">
            <a:alphaModFix/>
          </a:blip>
          <a:srcRect b="244" l="0" r="246" t="0"/>
          <a:stretch/>
        </p:blipFill>
        <p:spPr>
          <a:xfrm>
            <a:off x="353866" y="3919393"/>
            <a:ext cx="9481398" cy="511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7"/>
          <p:cNvPicPr preferRelativeResize="0"/>
          <p:nvPr/>
        </p:nvPicPr>
        <p:blipFill rotWithShape="1">
          <a:blip r:embed="rId5">
            <a:alphaModFix/>
          </a:blip>
          <a:srcRect b="269" l="0" r="269" t="0"/>
          <a:stretch/>
        </p:blipFill>
        <p:spPr>
          <a:xfrm>
            <a:off x="9144000" y="461490"/>
            <a:ext cx="8888552" cy="49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08144" y="3794068"/>
            <a:ext cx="12271711" cy="6135856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8"/>
          <p:cNvSpPr txBox="1"/>
          <p:nvPr/>
        </p:nvSpPr>
        <p:spPr>
          <a:xfrm>
            <a:off x="216861" y="787787"/>
            <a:ext cx="77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AVALI</a:t>
            </a:r>
            <a:r>
              <a:rPr b="1" lang="en-US" sz="5400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A</a:t>
            </a:r>
            <a:r>
              <a:rPr b="1" i="0" lang="en-US" sz="5400" u="none" cap="none" strike="noStrike">
                <a:solidFill>
                  <a:srgbClr val="160636"/>
                </a:solidFill>
                <a:latin typeface="Rockwell"/>
                <a:ea typeface="Rockwell"/>
                <a:cs typeface="Rockwell"/>
                <a:sym typeface="Rockwell"/>
              </a:rPr>
              <a:t>ÇÕES E TESTE</a:t>
            </a:r>
            <a:endParaRPr/>
          </a:p>
        </p:txBody>
      </p:sp>
      <p:sp>
        <p:nvSpPr>
          <p:cNvPr id="140" name="Google Shape;140;p8"/>
          <p:cNvSpPr txBox="1"/>
          <p:nvPr/>
        </p:nvSpPr>
        <p:spPr>
          <a:xfrm>
            <a:off x="826461" y="2871836"/>
            <a:ext cx="12455644" cy="13110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70" u="none" cap="none" strike="noStrike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A aplicação de comunicação em tempo real</a:t>
            </a:r>
            <a:endParaRPr/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270" u="none" cap="none" strike="noStrike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05572" y="1550003"/>
            <a:ext cx="7200230" cy="6149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9"/>
          <p:cNvPicPr preferRelativeResize="0"/>
          <p:nvPr/>
        </p:nvPicPr>
        <p:blipFill rotWithShape="1">
          <a:blip r:embed="rId5">
            <a:alphaModFix/>
          </a:blip>
          <a:srcRect b="0" l="3077" r="3078" t="0"/>
          <a:stretch/>
        </p:blipFill>
        <p:spPr>
          <a:xfrm>
            <a:off x="707228" y="2533026"/>
            <a:ext cx="9141555" cy="522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